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90" r:id="rId2"/>
    <p:sldId id="294" r:id="rId3"/>
    <p:sldId id="292" r:id="rId4"/>
    <p:sldId id="295" r:id="rId5"/>
    <p:sldId id="296" r:id="rId6"/>
    <p:sldId id="293" r:id="rId7"/>
    <p:sldId id="297" r:id="rId8"/>
    <p:sldId id="386" r:id="rId9"/>
    <p:sldId id="391" r:id="rId10"/>
    <p:sldId id="392" r:id="rId11"/>
    <p:sldId id="393" r:id="rId12"/>
    <p:sldId id="291" r:id="rId13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/>
    <p:restoredTop sz="94677"/>
  </p:normalViewPr>
  <p:slideViewPr>
    <p:cSldViewPr snapToGrid="0">
      <p:cViewPr varScale="1">
        <p:scale>
          <a:sx n="151" d="100"/>
          <a:sy n="151" d="100"/>
        </p:scale>
        <p:origin x="21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827FF-C86D-5D4E-8960-5301BE9EDD21}" type="datetimeFigureOut">
              <a:rPr lang="en-SA" smtClean="0"/>
              <a:t>26/03/2023 R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A2851-A5EE-3741-B9BC-2120D2406659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66639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why </a:t>
            </a:r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flink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? </a:t>
            </a:r>
          </a:p>
          <a:p>
            <a:pPr algn="l"/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stream first principle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，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real streaming processing engine. consider batch as a </a:t>
            </a:r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特殊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streaming. </a:t>
            </a:r>
          </a:p>
          <a:p>
            <a:pPr algn="l"/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stack</a:t>
            </a:r>
          </a:p>
          <a:p>
            <a:pPr algn="l"/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三层</a:t>
            </a:r>
            <a:r>
              <a:rPr lang="en-US" altLang="ja-JP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clear abstraction. deploy, core,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api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pPr algn="l"/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api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生成运行计划</a:t>
            </a:r>
            <a:r>
              <a:rPr lang="en-US" altLang="ja-JP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pPr algn="l"/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tramsormation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program </a:t>
            </a:r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生成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stream data flow</a:t>
            </a:r>
          </a:p>
          <a:p>
            <a:pPr algn="l"/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source -&gt; sink, </a:t>
            </a:r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可以是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HDFS files,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kafka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data, text. csv,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hadoop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HBase. </a:t>
            </a:r>
          </a:p>
          <a:p>
            <a:pPr algn="l"/>
            <a:br>
              <a:rPr lang="en-US" dirty="0"/>
            </a:br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数据</a:t>
            </a:r>
            <a:r>
              <a:rPr lang="en-US" altLang="ja-JP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- &gt;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flat map, ma,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keyby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window </a:t>
            </a:r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等操作</a:t>
            </a:r>
            <a:r>
              <a:rPr lang="en-US" altLang="ja-JP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-&gt;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HDFS </a:t>
            </a:r>
          </a:p>
          <a:p>
            <a:pPr algn="l"/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client : </a:t>
            </a:r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提交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job</a:t>
            </a:r>
          </a:p>
          <a:p>
            <a:pPr algn="l"/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jobmanage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: </a:t>
            </a:r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管理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task manger, </a:t>
            </a:r>
          </a:p>
          <a:p>
            <a:pPr algn="l"/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resource manager, </a:t>
            </a:r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调度分配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allocate, scheduling </a:t>
            </a:r>
          </a:p>
          <a:p>
            <a:pPr algn="l"/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task manager: </a:t>
            </a:r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一个应用可以分解给多个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task manager </a:t>
            </a:r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来计算</a:t>
            </a:r>
            <a:r>
              <a:rPr lang="en-US" altLang="ja-JP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2A2851-A5EE-3741-B9BC-2120D2406659}" type="slidenum">
              <a:rPr lang="en-SA" smtClean="0"/>
              <a:t>1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058287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每个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work </a:t>
            </a:r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也叫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task manager</a:t>
            </a:r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都是一个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JVM, </a:t>
            </a:r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可能多线程执行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subtask. work</a:t>
            </a:r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有多个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task slot,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taskslot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资源的子集</a:t>
            </a:r>
            <a:r>
              <a:rPr lang="en-US" altLang="ja-JP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比如可以把内存分成三份</a:t>
            </a:r>
            <a:r>
              <a:rPr lang="en-US" altLang="ja-JP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3</a:t>
            </a:r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个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slot. </a:t>
            </a:r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但是不分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CPU . </a:t>
            </a:r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就是</a:t>
            </a:r>
            <a:r>
              <a:rPr lang="en-US" altLang="ja-JP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3</a:t>
            </a:r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个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subtask share same JVM, share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TCPconnection</a:t>
            </a:r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和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heartbeat. </a:t>
            </a:r>
          </a:p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2A2851-A5EE-3741-B9BC-2120D2406659}" type="slidenum">
              <a:rPr lang="en-SA" smtClean="0"/>
              <a:t>2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719393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Operation chain. Other can parallel, but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parallisim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of sink is one .</a:t>
            </a:r>
          </a:p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2A2851-A5EE-3741-B9BC-2120D2406659}" type="slidenum">
              <a:rPr lang="en-SA" smtClean="0"/>
              <a:t>4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526727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windows</a:t>
            </a:r>
          </a:p>
          <a:p>
            <a:pPr algn="l"/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time driven or data driven ,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eg.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every 100 element. </a:t>
            </a:r>
          </a:p>
          <a:p>
            <a:pPr algn="l"/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tumbling windows, times do not overlap </a:t>
            </a:r>
          </a:p>
          <a:p>
            <a:pPr algn="l"/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sliding windows, windows size changes , time overlap / </a:t>
            </a:r>
          </a:p>
          <a:p>
            <a:pPr algn="l"/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session window, </a:t>
            </a:r>
          </a:p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2A2851-A5EE-3741-B9BC-2120D2406659}" type="slidenum">
              <a:rPr lang="en-SA" smtClean="0"/>
              <a:t>5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89906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barrier</a:t>
            </a:r>
          </a:p>
          <a:p>
            <a:pPr algn="l"/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CL </a:t>
            </a:r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算法</a:t>
            </a:r>
            <a:r>
              <a:rPr lang="en-US" altLang="ja-JP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barrier inject into flow . barrier, don't interrupt flow of stream, so lightweight. </a:t>
            </a:r>
          </a:p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2A2851-A5EE-3741-B9BC-2120D2406659}" type="slidenum">
              <a:rPr lang="en-SA" smtClean="0"/>
              <a:t>6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191827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checkpointcordinator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,send barrier to all source op of streaming application.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75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source operation create a snapshot of his current status ,persistent . notify coordinator, it created.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89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broadcast barrier to all downstream operators. and resume data processing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82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until barrier sent to sink op .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Coorditor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receive all report.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95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32A1-BD68-6413-1694-0D9CFB1F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2416CF-AFCC-C20A-134B-50B717C30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408F4-3F0F-1A3E-29B1-C66160E08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30CB0-A110-DF45-9EF6-D685E876B1E5}" type="datetimeFigureOut">
              <a:rPr lang="en-SA" smtClean="0"/>
              <a:t>26/03/2023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62FB7-A753-B18B-39CC-8058D59C9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213DE-94A1-1641-C83E-948B9F63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3E6E-4354-D147-B803-93E35A232D6F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551566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5A59E-6783-0F91-D05F-685A80508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15427-18E5-17F6-7F20-8C297C532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A1BAA-DC00-C494-463C-5BA9E0E01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30CB0-A110-DF45-9EF6-D685E876B1E5}" type="datetimeFigureOut">
              <a:rPr lang="en-SA" smtClean="0"/>
              <a:t>26/03/2023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54B1E-9A79-67B0-7CE2-31485C3B4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01EC3-FD73-8C71-EAC1-D81E67661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3E6E-4354-D147-B803-93E35A232D6F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32414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DD7809-2758-B950-FA04-187BEBFEA5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C9020D-0C70-A9EA-5020-2719EF3F7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232E0-9E86-ABD7-F302-6642AE027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30CB0-A110-DF45-9EF6-D685E876B1E5}" type="datetimeFigureOut">
              <a:rPr lang="en-SA" smtClean="0"/>
              <a:t>26/03/2023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D11E5-0861-6842-0615-0848A2B40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13934-64EC-4CE1-AE62-93278D1A0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3E6E-4354-D147-B803-93E35A232D6F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48833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386FF-2AAC-55BF-7BC8-929C962B7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71536-F140-751F-248F-85CED618F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25CE9-A3FC-E938-7BCB-5CF056880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30CB0-A110-DF45-9EF6-D685E876B1E5}" type="datetimeFigureOut">
              <a:rPr lang="en-SA" smtClean="0"/>
              <a:t>26/03/2023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3D5F7-C1DC-FB33-350C-CDABADDB2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AF52B-F98D-F524-AB03-5B50576F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3E6E-4354-D147-B803-93E35A232D6F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917775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C8B5C-07C7-29B0-F004-A486DFB3A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0D588-1C18-02AD-EAA3-1494F7132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B79A2-4B23-CB58-982C-12D069793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30CB0-A110-DF45-9EF6-D685E876B1E5}" type="datetimeFigureOut">
              <a:rPr lang="en-SA" smtClean="0"/>
              <a:t>26/03/2023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069E8-4340-00E6-A32F-962057B23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2E291-B211-AA00-F394-6B2597F79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3E6E-4354-D147-B803-93E35A232D6F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192270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4DBB3-E04B-4BD7-3388-5D84F02A4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BAEC4-7704-A201-3178-C0804B965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57F3A-B574-8A81-0229-890B0BF5E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92BA1-7185-3A92-4A64-FC30A4D41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30CB0-A110-DF45-9EF6-D685E876B1E5}" type="datetimeFigureOut">
              <a:rPr lang="en-SA" smtClean="0"/>
              <a:t>26/03/2023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0C9FB-1A62-2F96-E883-78895AAFF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F8184-F750-7327-FC1C-65FDACAF5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3E6E-4354-D147-B803-93E35A232D6F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8423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151A9-2A7A-ED2B-574D-7D260CFAD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BBE2E-DC32-D31F-0702-B171086AC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BB78A-56DC-48F4-F3E8-EA062AB80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96B398-98E6-490E-AA6B-3E2A36160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6C882-16C7-6572-6ADD-9239B10B2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9C6DE-F0C2-1747-9AEA-77BC5A3B4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30CB0-A110-DF45-9EF6-D685E876B1E5}" type="datetimeFigureOut">
              <a:rPr lang="en-SA" smtClean="0"/>
              <a:t>26/03/2023 R</a:t>
            </a:fld>
            <a:endParaRPr lang="en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6D91F-82FF-9948-52C5-84F47A5D3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01D61-2BB5-9805-3D25-BCFCFAE16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3E6E-4354-D147-B803-93E35A232D6F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745826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9CEB4-D582-6306-1539-1D9FAAB5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07A76A-C4EC-5982-2DF6-5C0AD726C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30CB0-A110-DF45-9EF6-D685E876B1E5}" type="datetimeFigureOut">
              <a:rPr lang="en-SA" smtClean="0"/>
              <a:t>26/03/2023 R</a:t>
            </a:fld>
            <a:endParaRPr lang="en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771732-0BF5-30F6-8039-F3D4257C0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01491-1F37-2691-40E9-4B2AD7C5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3E6E-4354-D147-B803-93E35A232D6F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091406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4B9F39-117E-B864-A12F-7B729AC88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30CB0-A110-DF45-9EF6-D685E876B1E5}" type="datetimeFigureOut">
              <a:rPr lang="en-SA" smtClean="0"/>
              <a:t>26/03/2023 R</a:t>
            </a:fld>
            <a:endParaRPr lang="en-S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7B640-B54A-792D-8CBC-BFBC85642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D8D2A-48EE-2E9F-479F-85A3B1C71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3E6E-4354-D147-B803-93E35A232D6F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282777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9677C-7FAF-01E3-BF0A-6FD659262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92CC2-C818-D537-0E65-138614830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580D-6DB1-3503-5AA1-8E3678912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18E03-6068-A463-846A-02395461D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30CB0-A110-DF45-9EF6-D685E876B1E5}" type="datetimeFigureOut">
              <a:rPr lang="en-SA" smtClean="0"/>
              <a:t>26/03/2023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D7E1F-1DC0-7FE1-CCB5-2F6FAA358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6FC47-9F10-3B5E-5526-6F518EBCC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3E6E-4354-D147-B803-93E35A232D6F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847224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CB517-E704-AA0A-EA3D-71119ED4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14D67F-361E-2696-41BE-1F331CE61E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74FFA-4DF8-63F8-6AAE-A05F737E8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932728-A5D5-32D3-A566-B7AD6EE9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30CB0-A110-DF45-9EF6-D685E876B1E5}" type="datetimeFigureOut">
              <a:rPr lang="en-SA" smtClean="0"/>
              <a:t>26/03/2023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17BEE-94C1-CBEC-9710-0C736443D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F9172D-A5AE-84DB-FBCB-9E420493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3E6E-4354-D147-B803-93E35A232D6F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017626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015B40-2130-1DB8-4610-C8A04F275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6AD1D-6991-0748-6793-5DB48FC97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53884-504D-EEF3-9B5F-0DE11EAB2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30CB0-A110-DF45-9EF6-D685E876B1E5}" type="datetimeFigureOut">
              <a:rPr lang="en-SA" smtClean="0"/>
              <a:t>26/03/2023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9A52E-AA4E-0714-C7D5-11A5FD5B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F0B47-C662-5267-7C90-BC49B7EB73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33E6E-4354-D147-B803-93E35A232D6F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85062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C41101-56AC-177F-9192-BCAF89C29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100" y="713210"/>
            <a:ext cx="10515600" cy="4032084"/>
          </a:xfrm>
        </p:spPr>
      </p:pic>
    </p:spTree>
    <p:extLst>
      <p:ext uri="{BB962C8B-B14F-4D97-AF65-F5344CB8AC3E}">
        <p14:creationId xmlns:p14="http://schemas.microsoft.com/office/powerpoint/2010/main" val="3576731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76400" y="1396856"/>
            <a:ext cx="8763000" cy="2085786"/>
          </a:xfrm>
        </p:spPr>
        <p:txBody>
          <a:bodyPr>
            <a:normAutofit/>
          </a:bodyPr>
          <a:lstStyle/>
          <a:p>
            <a:r>
              <a:rPr lang="en-US" dirty="0"/>
              <a:t>At the same time, Q sends orange token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</a:t>
            </a:r>
          </a:p>
          <a:p>
            <a:r>
              <a:rPr lang="en-US" dirty="0"/>
              <a:t>Then, Q receives marker ▲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Receive Rule (if not yet snapshotted)</a:t>
            </a:r>
          </a:p>
          <a:p>
            <a:pPr lvl="1"/>
            <a:r>
              <a:rPr lang="en-US" dirty="0"/>
              <a:t>On receiving marker on channel </a:t>
            </a:r>
            <a:r>
              <a:rPr lang="en-US" b="1" i="1" dirty="0"/>
              <a:t>c </a:t>
            </a:r>
            <a:r>
              <a:rPr lang="en-US" dirty="0"/>
              <a:t>record </a:t>
            </a:r>
            <a:r>
              <a:rPr lang="en-US" i="1" dirty="0"/>
              <a:t>c</a:t>
            </a:r>
            <a:r>
              <a:rPr lang="en-US" dirty="0"/>
              <a:t>’s state as </a:t>
            </a:r>
            <a:r>
              <a:rPr lang="en-US" b="1" dirty="0"/>
              <a:t>empty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Chandy-Lamport: Receiving process (1/2)</a:t>
            </a:r>
          </a:p>
        </p:txBody>
      </p:sp>
      <p:sp>
        <p:nvSpPr>
          <p:cNvPr id="5" name="Rectangle 4"/>
          <p:cNvSpPr/>
          <p:nvPr/>
        </p:nvSpPr>
        <p:spPr>
          <a:xfrm>
            <a:off x="2237983" y="3594707"/>
            <a:ext cx="2392471" cy="239247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>
                <a:solidFill>
                  <a:schemeClr val="tx1"/>
                </a:solidFill>
              </a:rPr>
              <a:t>P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72820" y="3594707"/>
            <a:ext cx="2392471" cy="239247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630453" y="3664644"/>
            <a:ext cx="2842366" cy="1240077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4630453" y="4716830"/>
            <a:ext cx="2842366" cy="1240077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355485" y="4345587"/>
            <a:ext cx="463463" cy="463463"/>
          </a:xfrm>
          <a:prstGeom prst="ellipse">
            <a:avLst/>
          </a:prstGeom>
          <a:solidFill>
            <a:srgbClr val="FF0000"/>
          </a:solidFill>
          <a:ln w="2857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R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51964" y="5104091"/>
            <a:ext cx="463463" cy="463463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accent3">
                    <a:lumMod val="50000"/>
                  </a:schemeClr>
                </a:solidFill>
              </a:rPr>
              <a:t>G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7842338" y="4936402"/>
            <a:ext cx="463463" cy="46346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8970724" y="5168134"/>
            <a:ext cx="463463" cy="4634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6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O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9056391" y="4349088"/>
            <a:ext cx="463463" cy="46346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V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30673" y="6079731"/>
            <a:ext cx="2007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Arial" charset="0"/>
                <a:ea typeface="Arial" charset="0"/>
                <a:cs typeface="Arial" charset="0"/>
                <a:sym typeface="Wingdings"/>
              </a:rPr>
              <a:t>P 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Wingdings"/>
              </a:rPr>
              <a:t>= { </a:t>
            </a:r>
            <a:r>
              <a:rPr lang="en-US" sz="2800" dirty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G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Wingdings"/>
              </a:rPr>
              <a:t>,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Y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Wingdings"/>
              </a:rPr>
              <a:t> }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78467" y="3933942"/>
            <a:ext cx="59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charset="0"/>
                <a:ea typeface="Arial" charset="0"/>
                <a:cs typeface="Arial" charset="0"/>
              </a:rPr>
              <a:t>▲</a:t>
            </a:r>
          </a:p>
        </p:txBody>
      </p:sp>
      <p:sp>
        <p:nvSpPr>
          <p:cNvPr id="24" name="Oval 23"/>
          <p:cNvSpPr/>
          <p:nvPr/>
        </p:nvSpPr>
        <p:spPr>
          <a:xfrm>
            <a:off x="5281387" y="4052950"/>
            <a:ext cx="463463" cy="463463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2">
                    <a:lumMod val="50000"/>
                  </a:schemeClr>
                </a:solidFill>
              </a:rPr>
              <a:t>Y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281387" y="5102834"/>
            <a:ext cx="3689337" cy="463463"/>
            <a:chOff x="3757386" y="5102833"/>
            <a:chExt cx="3689337" cy="463463"/>
          </a:xfrm>
        </p:grpSpPr>
        <p:sp>
          <p:nvSpPr>
            <p:cNvPr id="26" name="Oval 25"/>
            <p:cNvSpPr/>
            <p:nvPr/>
          </p:nvSpPr>
          <p:spPr>
            <a:xfrm>
              <a:off x="3757386" y="5102833"/>
              <a:ext cx="463463" cy="4634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accent6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>
                  <a:solidFill>
                    <a:schemeClr val="accent6">
                      <a:lumMod val="50000"/>
                    </a:schemeClr>
                  </a:solidFill>
                </a:rPr>
                <a:t>O</a:t>
              </a:r>
              <a:endParaRPr 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cxnSp>
          <p:nvCxnSpPr>
            <p:cNvPr id="27" name="Curved Connector 26"/>
            <p:cNvCxnSpPr>
              <a:stCxn id="19" idx="2"/>
              <a:endCxn id="26" idx="6"/>
            </p:cNvCxnSpPr>
            <p:nvPr/>
          </p:nvCxnSpPr>
          <p:spPr>
            <a:xfrm rot="10800000">
              <a:off x="4220849" y="5334565"/>
              <a:ext cx="3225874" cy="65300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6568694" y="4172250"/>
            <a:ext cx="1708527" cy="584775"/>
            <a:chOff x="5044693" y="4172249"/>
            <a:chExt cx="1708527" cy="584775"/>
          </a:xfrm>
        </p:grpSpPr>
        <p:cxnSp>
          <p:nvCxnSpPr>
            <p:cNvPr id="29" name="Curved Connector 28"/>
            <p:cNvCxnSpPr>
              <a:stCxn id="6" idx="3"/>
              <a:endCxn id="32" idx="1"/>
            </p:cNvCxnSpPr>
            <p:nvPr/>
          </p:nvCxnSpPr>
          <p:spPr>
            <a:xfrm>
              <a:off x="5044693" y="4226329"/>
              <a:ext cx="1118301" cy="238308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162994" y="4172249"/>
              <a:ext cx="5902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▲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7521559" y="6087351"/>
            <a:ext cx="2472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  <a:sym typeface="Wingdings"/>
              </a:rPr>
              <a:t>Q = { </a:t>
            </a:r>
            <a:r>
              <a:rPr lang="en-US" sz="2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R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Wingdings"/>
              </a:rPr>
              <a:t>, </a:t>
            </a:r>
            <a:r>
              <a:rPr lang="en-US" sz="2800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V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Wingdings"/>
              </a:rPr>
              <a:t>, </a:t>
            </a:r>
            <a:r>
              <a:rPr lang="en-US" sz="2800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B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Wingdings"/>
              </a:rPr>
              <a:t> }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693379" y="3282417"/>
            <a:ext cx="2599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charset="0"/>
                <a:ea typeface="Arial" charset="0"/>
                <a:cs typeface="Arial" charset="0"/>
                <a:sym typeface="Wingdings"/>
              </a:rPr>
              <a:t>channel(P,Q</a:t>
            </a:r>
            <a:r>
              <a:rPr lang="en-US" sz="2400" dirty="0">
                <a:latin typeface="Arial" charset="0"/>
                <a:ea typeface="Arial" charset="0"/>
                <a:cs typeface="Arial" charset="0"/>
                <a:sym typeface="Wingdings"/>
              </a:rPr>
              <a:t>) = { }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34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/>
      <p:bldP spid="37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76400" y="1396857"/>
            <a:ext cx="8763000" cy="19754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Q sends marker to P</a:t>
            </a:r>
          </a:p>
          <a:p>
            <a:r>
              <a:rPr lang="en-US" dirty="0"/>
              <a:t>P receives orange token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dirty="0"/>
              <a:t>, then marker ▲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Receive Rule (if already snapshotted):</a:t>
            </a:r>
          </a:p>
          <a:p>
            <a:pPr lvl="1"/>
            <a:r>
              <a:rPr lang="en-US" dirty="0"/>
              <a:t>On receiving marker on </a:t>
            </a:r>
            <a:r>
              <a:rPr lang="en-US" b="1" i="1" dirty="0"/>
              <a:t>c </a:t>
            </a:r>
            <a:r>
              <a:rPr lang="en-US" dirty="0"/>
              <a:t>record </a:t>
            </a:r>
            <a:r>
              <a:rPr lang="en-US" i="1" dirty="0"/>
              <a:t>c</a:t>
            </a:r>
            <a:r>
              <a:rPr lang="en-US" dirty="0"/>
              <a:t>’s state: </a:t>
            </a:r>
            <a:r>
              <a:rPr lang="en-US" b="1" dirty="0"/>
              <a:t>all msgs from </a:t>
            </a:r>
            <a:r>
              <a:rPr lang="en-US" b="1" i="1" dirty="0"/>
              <a:t>c</a:t>
            </a:r>
            <a:r>
              <a:rPr lang="en-US" b="1" dirty="0"/>
              <a:t> since snapshot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Chandy-Lamport: Receiving process (2/2)</a:t>
            </a:r>
          </a:p>
        </p:txBody>
      </p:sp>
      <p:sp>
        <p:nvSpPr>
          <p:cNvPr id="5" name="Rectangle 4"/>
          <p:cNvSpPr/>
          <p:nvPr/>
        </p:nvSpPr>
        <p:spPr>
          <a:xfrm>
            <a:off x="2237983" y="3594707"/>
            <a:ext cx="2392471" cy="239247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" name="Rectangle 6"/>
          <p:cNvSpPr/>
          <p:nvPr/>
        </p:nvSpPr>
        <p:spPr>
          <a:xfrm>
            <a:off x="7472820" y="3594707"/>
            <a:ext cx="2392471" cy="239247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630453" y="3664644"/>
            <a:ext cx="2842366" cy="1240077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4630453" y="4716830"/>
            <a:ext cx="2842366" cy="1240077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355485" y="4345587"/>
            <a:ext cx="463463" cy="463463"/>
          </a:xfrm>
          <a:prstGeom prst="ellipse">
            <a:avLst/>
          </a:prstGeom>
          <a:solidFill>
            <a:srgbClr val="FF0000"/>
          </a:solidFill>
          <a:ln w="2857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R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51964" y="5104091"/>
            <a:ext cx="463463" cy="463463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accent3">
                    <a:lumMod val="50000"/>
                  </a:schemeClr>
                </a:solidFill>
              </a:rPr>
              <a:t>G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7842338" y="4936402"/>
            <a:ext cx="463463" cy="46346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9056391" y="4349088"/>
            <a:ext cx="463463" cy="46346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V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60666" y="6088448"/>
            <a:ext cx="2007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  <a:sym typeface="Wingdings"/>
              </a:rPr>
              <a:t>P = { </a:t>
            </a:r>
            <a:r>
              <a:rPr lang="en-US" sz="2800" dirty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G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Wingdings"/>
              </a:rPr>
              <a:t>,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Y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Wingdings"/>
              </a:rPr>
              <a:t> }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281387" y="4052950"/>
            <a:ext cx="463463" cy="463463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2">
                    <a:lumMod val="50000"/>
                  </a:schemeClr>
                </a:solidFill>
              </a:rPr>
              <a:t>Y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5281387" y="5102834"/>
            <a:ext cx="463463" cy="4634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6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O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14506" y="6082399"/>
            <a:ext cx="2472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  <a:sym typeface="Wingdings"/>
              </a:rPr>
              <a:t>Q = { </a:t>
            </a:r>
            <a:r>
              <a:rPr lang="en-US" sz="2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R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Wingdings"/>
              </a:rPr>
              <a:t>, </a:t>
            </a:r>
            <a:r>
              <a:rPr lang="en-US" sz="2800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V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Wingdings"/>
              </a:rPr>
              <a:t>, </a:t>
            </a:r>
            <a:r>
              <a:rPr lang="en-US" sz="2800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B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Wingdings"/>
              </a:rPr>
              <a:t> }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18608" y="5014943"/>
            <a:ext cx="59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charset="0"/>
                <a:ea typeface="Arial" charset="0"/>
                <a:cs typeface="Arial" charset="0"/>
              </a:rPr>
              <a:t>▲</a:t>
            </a:r>
          </a:p>
        </p:txBody>
      </p:sp>
      <p:cxnSp>
        <p:nvCxnSpPr>
          <p:cNvPr id="28" name="Curved Connector 27"/>
          <p:cNvCxnSpPr>
            <a:endCxn id="25" idx="3"/>
          </p:cNvCxnSpPr>
          <p:nvPr/>
        </p:nvCxnSpPr>
        <p:spPr>
          <a:xfrm rot="5400000">
            <a:off x="7020318" y="4345542"/>
            <a:ext cx="550306" cy="1373273"/>
          </a:xfrm>
          <a:prstGeom prst="curvedConnector2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2461255" y="4337031"/>
            <a:ext cx="2820133" cy="997534"/>
            <a:chOff x="937254" y="4337031"/>
            <a:chExt cx="2820133" cy="997534"/>
          </a:xfrm>
        </p:grpSpPr>
        <p:cxnSp>
          <p:nvCxnSpPr>
            <p:cNvPr id="31" name="Curved Connector 30"/>
            <p:cNvCxnSpPr>
              <a:stCxn id="26" idx="2"/>
              <a:endCxn id="36" idx="6"/>
            </p:cNvCxnSpPr>
            <p:nvPr/>
          </p:nvCxnSpPr>
          <p:spPr>
            <a:xfrm rot="10800000">
              <a:off x="1400718" y="4568763"/>
              <a:ext cx="2356669" cy="765802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937254" y="4337031"/>
              <a:ext cx="463463" cy="4634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accent6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>
                  <a:solidFill>
                    <a:schemeClr val="accent6">
                      <a:lumMod val="50000"/>
                    </a:schemeClr>
                  </a:solidFill>
                </a:rPr>
                <a:t>O</a:t>
              </a:r>
              <a:endParaRPr 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258304" y="4232961"/>
            <a:ext cx="2760305" cy="1074371"/>
            <a:chOff x="1734303" y="4232960"/>
            <a:chExt cx="2760305" cy="1074371"/>
          </a:xfrm>
        </p:grpSpPr>
        <p:cxnSp>
          <p:nvCxnSpPr>
            <p:cNvPr id="38" name="Curved Connector 37"/>
            <p:cNvCxnSpPr>
              <a:stCxn id="25" idx="1"/>
            </p:cNvCxnSpPr>
            <p:nvPr/>
          </p:nvCxnSpPr>
          <p:spPr>
            <a:xfrm rot="10800000">
              <a:off x="2206764" y="4525350"/>
              <a:ext cx="2287844" cy="781981"/>
            </a:xfrm>
            <a:prstGeom prst="curvedConnector3">
              <a:avLst>
                <a:gd name="adj1" fmla="val 68652"/>
              </a:avLst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734303" y="4232960"/>
              <a:ext cx="5902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▲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4693380" y="3303992"/>
            <a:ext cx="2599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  <a:sym typeface="Wingdings"/>
              </a:rPr>
              <a:t>channel(P,Q) = { }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511793" y="5951653"/>
            <a:ext cx="3079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  <a:sym typeface="Wingdings"/>
              </a:rPr>
              <a:t>channel(Q,P) = {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O</a:t>
            </a:r>
            <a:r>
              <a:rPr lang="en-US" sz="2400" dirty="0">
                <a:latin typeface="Arial" charset="0"/>
                <a:ea typeface="Arial" charset="0"/>
                <a:cs typeface="Arial" charset="0"/>
                <a:sym typeface="Wingdings"/>
              </a:rPr>
              <a:t> }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Right Arrow 45"/>
          <p:cNvSpPr/>
          <p:nvPr/>
        </p:nvSpPr>
        <p:spPr>
          <a:xfrm rot="18900000">
            <a:off x="6778210" y="6421045"/>
            <a:ext cx="396240" cy="352608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42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/>
      <p:bldP spid="45" grpId="0"/>
      <p:bldP spid="4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0BCCA-D1A1-3D22-30B1-042CE25E9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endParaRPr lang="en-S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C1F49E-28F8-7BE0-9909-8F06EA99D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569" y="1690688"/>
            <a:ext cx="8587190" cy="4351338"/>
          </a:xfrm>
        </p:spPr>
      </p:pic>
    </p:spTree>
    <p:extLst>
      <p:ext uri="{BB962C8B-B14F-4D97-AF65-F5344CB8AC3E}">
        <p14:creationId xmlns:p14="http://schemas.microsoft.com/office/powerpoint/2010/main" val="3992157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AA93-C37D-29BF-C4F4-58727CA4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D1FF3E-9BFF-69C1-12A1-F887639C1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7785" y="709301"/>
            <a:ext cx="10316430" cy="5228380"/>
          </a:xfrm>
        </p:spPr>
      </p:pic>
    </p:spTree>
    <p:extLst>
      <p:ext uri="{BB962C8B-B14F-4D97-AF65-F5344CB8AC3E}">
        <p14:creationId xmlns:p14="http://schemas.microsoft.com/office/powerpoint/2010/main" val="2999738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FD2611-0D76-EDB3-F745-4804B2A5B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9868"/>
          <a:stretch/>
        </p:blipFill>
        <p:spPr>
          <a:xfrm>
            <a:off x="1855150" y="612954"/>
            <a:ext cx="6323176" cy="4163204"/>
          </a:xfrm>
        </p:spPr>
      </p:pic>
    </p:spTree>
    <p:extLst>
      <p:ext uri="{BB962C8B-B14F-4D97-AF65-F5344CB8AC3E}">
        <p14:creationId xmlns:p14="http://schemas.microsoft.com/office/powerpoint/2010/main" val="1663551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EBDB73-4DE0-F1B1-0F5F-F691C8A93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8406" y="1075390"/>
            <a:ext cx="8939592" cy="5077581"/>
          </a:xfrm>
        </p:spPr>
      </p:pic>
    </p:spTree>
    <p:extLst>
      <p:ext uri="{BB962C8B-B14F-4D97-AF65-F5344CB8AC3E}">
        <p14:creationId xmlns:p14="http://schemas.microsoft.com/office/powerpoint/2010/main" val="3244869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DA34C3-9B5F-80D5-5E07-87342D6BB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6617" y="2038517"/>
            <a:ext cx="4535043" cy="25356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17AB08-2131-3C30-E789-D66368B10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617" y="1616115"/>
            <a:ext cx="5441748" cy="31548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653CB5-DDD0-577A-538F-A2460A8FFA82}"/>
              </a:ext>
            </a:extLst>
          </p:cNvPr>
          <p:cNvSpPr txBox="1"/>
          <p:nvPr/>
        </p:nvSpPr>
        <p:spPr>
          <a:xfrm>
            <a:off x="7622849" y="922945"/>
            <a:ext cx="203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SA" dirty="0"/>
              <a:t>liding</a:t>
            </a:r>
            <a:r>
              <a:rPr lang="zh-CN" altLang="en-US" dirty="0"/>
              <a:t> </a:t>
            </a:r>
            <a:r>
              <a:rPr lang="en-US" altLang="zh-CN" dirty="0"/>
              <a:t>window</a:t>
            </a:r>
            <a:endParaRPr lang="en-S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F396B-C505-5175-4672-F415E77095CD}"/>
              </a:ext>
            </a:extLst>
          </p:cNvPr>
          <p:cNvSpPr txBox="1"/>
          <p:nvPr/>
        </p:nvSpPr>
        <p:spPr>
          <a:xfrm>
            <a:off x="2142146" y="922945"/>
            <a:ext cx="203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Tumbling</a:t>
            </a:r>
            <a:r>
              <a:rPr lang="zh-CN" altLang="en-US" dirty="0"/>
              <a:t> </a:t>
            </a:r>
            <a:r>
              <a:rPr lang="en-US" altLang="zh-CN" dirty="0"/>
              <a:t>window</a:t>
            </a: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3124310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F164C-65FA-891D-7089-204A99F28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B30A6E-E1E1-2A51-0938-51A14CED0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7105" y="803305"/>
            <a:ext cx="10487860" cy="4443813"/>
          </a:xfrm>
        </p:spPr>
      </p:pic>
    </p:spTree>
    <p:extLst>
      <p:ext uri="{BB962C8B-B14F-4D97-AF65-F5344CB8AC3E}">
        <p14:creationId xmlns:p14="http://schemas.microsoft.com/office/powerpoint/2010/main" val="3174919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B4EE3-B560-5DD4-5E32-397FACEA8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CL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FBE19-7F2B-26EE-6958-7DAE93E11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D13C7-50EC-25FC-86C9-0A04C0BA3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06" y="1825625"/>
            <a:ext cx="7772400" cy="383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87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should have captured the state of the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channels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as well</a:t>
            </a:r>
          </a:p>
          <a:p>
            <a:r>
              <a:rPr lang="en-US" altLang="en-US" sz="2800" b="1" dirty="0"/>
              <a:t>Chandy-</a:t>
            </a:r>
            <a:r>
              <a:rPr lang="en-US" altLang="en-US" sz="2800" b="1" dirty="0" err="1"/>
              <a:t>Lamport</a:t>
            </a:r>
            <a:r>
              <a:rPr lang="en-US" altLang="en-US" sz="2800" b="1" dirty="0"/>
              <a:t> algorithm</a:t>
            </a:r>
          </a:p>
          <a:p>
            <a:endParaRPr lang="en-US" dirty="0"/>
          </a:p>
          <a:p>
            <a:r>
              <a:rPr lang="en-US" dirty="0"/>
              <a:t>Let’s send a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marker message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▲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to track this state</a:t>
            </a:r>
          </a:p>
          <a:p>
            <a:pPr lvl="1"/>
            <a:r>
              <a:rPr lang="en-US" dirty="0"/>
              <a:t>Not an application message, does not interfere with other application messages</a:t>
            </a:r>
          </a:p>
          <a:p>
            <a:pPr lvl="1"/>
            <a:r>
              <a:rPr lang="en-US" dirty="0"/>
              <a:t>Channels deliver marker and other messages FIFO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“Marker” messages</a:t>
            </a:r>
          </a:p>
        </p:txBody>
      </p:sp>
    </p:spTree>
    <p:extLst>
      <p:ext uri="{BB962C8B-B14F-4D97-AF65-F5344CB8AC3E}">
        <p14:creationId xmlns:p14="http://schemas.microsoft.com/office/powerpoint/2010/main" val="1399451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76400" y="1396856"/>
            <a:ext cx="8763000" cy="208578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 </a:t>
            </a:r>
            <a:r>
              <a:rPr lang="en-US" b="1" dirty="0"/>
              <a:t>snapshots and sends marker,</a:t>
            </a:r>
            <a:r>
              <a:rPr lang="en-US" dirty="0"/>
              <a:t> </a:t>
            </a:r>
            <a:r>
              <a:rPr lang="en-US" b="1" dirty="0"/>
              <a:t>then</a:t>
            </a:r>
            <a:r>
              <a:rPr lang="en-US" dirty="0"/>
              <a:t> sends Y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Send Rule: </a:t>
            </a:r>
            <a:r>
              <a:rPr lang="en-US" dirty="0"/>
              <a:t>Send marker on all outgoing channels</a:t>
            </a:r>
          </a:p>
          <a:p>
            <a:pPr lvl="1"/>
            <a:r>
              <a:rPr lang="en-US" b="1" dirty="0"/>
              <a:t>Immediately</a:t>
            </a:r>
            <a:r>
              <a:rPr lang="en-US" dirty="0"/>
              <a:t> </a:t>
            </a:r>
            <a:r>
              <a:rPr lang="en-US" b="1" dirty="0"/>
              <a:t>after</a:t>
            </a:r>
            <a:r>
              <a:rPr lang="en-US" dirty="0"/>
              <a:t> </a:t>
            </a:r>
            <a:r>
              <a:rPr lang="en-US" b="1" dirty="0"/>
              <a:t>snapshot</a:t>
            </a:r>
            <a:endParaRPr lang="en-US" dirty="0"/>
          </a:p>
          <a:p>
            <a:pPr lvl="1"/>
            <a:r>
              <a:rPr lang="en-US" b="1" dirty="0"/>
              <a:t>Before</a:t>
            </a:r>
            <a:r>
              <a:rPr lang="en-US" dirty="0"/>
              <a:t> sending any </a:t>
            </a:r>
            <a:r>
              <a:rPr lang="en-US" b="1" dirty="0"/>
              <a:t>further</a:t>
            </a:r>
            <a:r>
              <a:rPr lang="en-US" dirty="0"/>
              <a:t> </a:t>
            </a:r>
            <a:r>
              <a:rPr lang="en-US" b="1" dirty="0"/>
              <a:t>messages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Chandy-Lamport: Sending process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37983" y="3594707"/>
            <a:ext cx="2392471" cy="239247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>
                <a:solidFill>
                  <a:schemeClr val="tx1"/>
                </a:solidFill>
              </a:rPr>
              <a:t>P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72820" y="3594707"/>
            <a:ext cx="2392471" cy="239247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630453" y="3664644"/>
            <a:ext cx="2842366" cy="1240077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4630453" y="4716830"/>
            <a:ext cx="2842366" cy="1240077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355485" y="4345587"/>
            <a:ext cx="463463" cy="463463"/>
          </a:xfrm>
          <a:prstGeom prst="ellipse">
            <a:avLst/>
          </a:prstGeom>
          <a:solidFill>
            <a:srgbClr val="FF0000"/>
          </a:solidFill>
          <a:ln w="2857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R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51964" y="5104091"/>
            <a:ext cx="463463" cy="463463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accent3">
                    <a:lumMod val="50000"/>
                  </a:schemeClr>
                </a:solidFill>
              </a:rPr>
              <a:t>G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7842338" y="4936402"/>
            <a:ext cx="463463" cy="46346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636198" y="4368496"/>
            <a:ext cx="463463" cy="463463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2">
                    <a:lumMod val="50000"/>
                  </a:schemeClr>
                </a:solidFill>
              </a:rPr>
              <a:t>Y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8970724" y="5168134"/>
            <a:ext cx="463463" cy="4634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6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O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9056391" y="4349088"/>
            <a:ext cx="463463" cy="46346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V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11300" y="6079731"/>
            <a:ext cx="304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Arial" charset="0"/>
                <a:ea typeface="Arial" charset="0"/>
                <a:cs typeface="Arial" charset="0"/>
              </a:rPr>
              <a:t>snap:</a:t>
            </a:r>
            <a:r>
              <a:rPr lang="en-US" sz="2800">
                <a:latin typeface="Arial" charset="0"/>
                <a:ea typeface="Arial" charset="0"/>
                <a:cs typeface="Arial" charset="0"/>
                <a:sym typeface="Wingdings"/>
              </a:rPr>
              <a:t> P = { </a:t>
            </a:r>
            <a:r>
              <a:rPr lang="en-US" sz="2800" dirty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G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Wingdings"/>
              </a:rPr>
              <a:t>,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Y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Wingdings"/>
              </a:rPr>
              <a:t> }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986935" y="3875294"/>
            <a:ext cx="3581759" cy="643423"/>
            <a:chOff x="1462934" y="3875293"/>
            <a:chExt cx="3581759" cy="643423"/>
          </a:xfrm>
        </p:grpSpPr>
        <p:sp>
          <p:nvSpPr>
            <p:cNvPr id="6" name="TextBox 5"/>
            <p:cNvSpPr txBox="1"/>
            <p:nvPr/>
          </p:nvSpPr>
          <p:spPr>
            <a:xfrm>
              <a:off x="4454467" y="3933941"/>
              <a:ext cx="5902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Arial" charset="0"/>
                  <a:ea typeface="Arial" charset="0"/>
                  <a:cs typeface="Arial" charset="0"/>
                </a:rPr>
                <a:t>▲</a:t>
              </a:r>
            </a:p>
          </p:txBody>
        </p:sp>
        <p:cxnSp>
          <p:nvCxnSpPr>
            <p:cNvPr id="31" name="Curved Connector 30"/>
            <p:cNvCxnSpPr>
              <a:endCxn id="6" idx="1"/>
            </p:cNvCxnSpPr>
            <p:nvPr/>
          </p:nvCxnSpPr>
          <p:spPr>
            <a:xfrm>
              <a:off x="1462934" y="3875293"/>
              <a:ext cx="2991533" cy="351036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099661" y="4052950"/>
            <a:ext cx="1645189" cy="541911"/>
            <a:chOff x="2575660" y="4052949"/>
            <a:chExt cx="1645189" cy="541911"/>
          </a:xfrm>
        </p:grpSpPr>
        <p:sp>
          <p:nvSpPr>
            <p:cNvPr id="24" name="Oval 23"/>
            <p:cNvSpPr/>
            <p:nvPr/>
          </p:nvSpPr>
          <p:spPr>
            <a:xfrm>
              <a:off x="3757386" y="4052949"/>
              <a:ext cx="463463" cy="463463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bg2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>
                  <a:solidFill>
                    <a:schemeClr val="bg2">
                      <a:lumMod val="50000"/>
                    </a:schemeClr>
                  </a:solidFill>
                </a:rPr>
                <a:t>Y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2575660" y="4284681"/>
              <a:ext cx="1181726" cy="310179"/>
            </a:xfrm>
            <a:prstGeom prst="curvedConnector3">
              <a:avLst>
                <a:gd name="adj1" fmla="val 31300"/>
              </a:avLst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655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14967</TotalTime>
  <Words>580</Words>
  <Application>Microsoft Macintosh PowerPoint</Application>
  <PresentationFormat>Widescreen</PresentationFormat>
  <Paragraphs>101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 algorithm</vt:lpstr>
      <vt:lpstr>Idea: “Marker” messages</vt:lpstr>
      <vt:lpstr>Chandy-Lamport: Sending process</vt:lpstr>
      <vt:lpstr>Chandy-Lamport: Receiving process (1/2)</vt:lpstr>
      <vt:lpstr>Chandy-Lamport: Receiving process (2/2)</vt:lpstr>
      <vt:lpstr>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林 炬乙</cp:lastModifiedBy>
  <cp:revision>12</cp:revision>
  <dcterms:created xsi:type="dcterms:W3CDTF">2022-10-09T12:13:25Z</dcterms:created>
  <dcterms:modified xsi:type="dcterms:W3CDTF">2023-03-26T09:08:23Z</dcterms:modified>
</cp:coreProperties>
</file>